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4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17" r:id="rId3"/>
  </p:sldMasterIdLst>
  <p:notesMasterIdLst>
    <p:notesMasterId r:id="rId11"/>
  </p:notesMasterIdLst>
  <p:sldIdLst>
    <p:sldId id="426" r:id="rId4"/>
    <p:sldId id="518" r:id="rId5"/>
    <p:sldId id="519" r:id="rId6"/>
    <p:sldId id="520" r:id="rId7"/>
    <p:sldId id="521" r:id="rId8"/>
    <p:sldId id="514" r:id="rId9"/>
    <p:sldId id="51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121"/>
    <a:srgbClr val="003366"/>
    <a:srgbClr val="92D050"/>
    <a:srgbClr val="4F81BD"/>
    <a:srgbClr val="8E00BB"/>
    <a:srgbClr val="E38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672" autoAdjust="0"/>
    <p:restoredTop sz="99841" autoAdjust="0"/>
  </p:normalViewPr>
  <p:slideViewPr>
    <p:cSldViewPr>
      <p:cViewPr varScale="1">
        <p:scale>
          <a:sx n="75" d="100"/>
          <a:sy n="75" d="100"/>
        </p:scale>
        <p:origin x="-990" y="-96"/>
      </p:cViewPr>
      <p:guideLst>
        <p:guide orient="horz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cGovern\Desktop\CENTS%20Workshop\High-Prevalence%20Setting%20Exercise_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cGovern\Desktop\CENTS%20Workshop\High-Prevalence%20Setting%20Exercise_v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McGovern\Desktop\CENTS%20Workshop\High-Prevalence%20Setting%20Exercis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McGovern\Desktop\CENTS%20Workshop\High-Prevalence%20Setting%20Exercis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tests, number HIV+ identified, and testing yield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709295700771491"/>
          <c:y val="0.37590006112183055"/>
          <c:w val="0.40462256991845946"/>
          <c:h val="0.5717836142626171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'Outputs Tab'!$J$4:$J$5</c:f>
              <c:strCache>
                <c:ptCount val="1"/>
                <c:pt idx="0">
                  <c:v>Target Years Current number of tests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40011935222097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Tab'!$J$17</c:f>
              <c:numCache>
                <c:formatCode>#,##0</c:formatCode>
                <c:ptCount val="1"/>
                <c:pt idx="0">
                  <c:v>857469.01249999995</c:v>
                </c:pt>
              </c:numCache>
            </c:numRef>
          </c:val>
        </c:ser>
        <c:ser>
          <c:idx val="5"/>
          <c:order val="1"/>
          <c:tx>
            <c:strRef>
              <c:f>'Outputs Tab'!$K$4:$K$5</c:f>
              <c:strCache>
                <c:ptCount val="1"/>
                <c:pt idx="0">
                  <c:v>Target Years Current number HIV+ identified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Tab'!$K$17</c:f>
              <c:numCache>
                <c:formatCode>#,##0</c:formatCode>
                <c:ptCount val="1"/>
                <c:pt idx="0">
                  <c:v>71747.448762619024</c:v>
                </c:pt>
              </c:numCache>
            </c:numRef>
          </c:val>
        </c:ser>
        <c:ser>
          <c:idx val="7"/>
          <c:order val="2"/>
          <c:tx>
            <c:strRef>
              <c:f>'Outputs Tab'!$O$4:$O$5</c:f>
              <c:strCache>
                <c:ptCount val="1"/>
                <c:pt idx="0">
                  <c:v>Target Years Proposed number of tests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Tab'!$O$17</c:f>
              <c:numCache>
                <c:formatCode>#,##0</c:formatCode>
                <c:ptCount val="1"/>
                <c:pt idx="0">
                  <c:v>1247179.125</c:v>
                </c:pt>
              </c:numCache>
            </c:numRef>
          </c:val>
        </c:ser>
        <c:ser>
          <c:idx val="8"/>
          <c:order val="3"/>
          <c:tx>
            <c:strRef>
              <c:f>'Outputs Tab'!$P$4:$P$5</c:f>
              <c:strCache>
                <c:ptCount val="1"/>
                <c:pt idx="0">
                  <c:v>Target Years Proposed number HIV+ identified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Tab'!$P$17</c:f>
              <c:numCache>
                <c:formatCode>#,##0</c:formatCode>
                <c:ptCount val="1"/>
                <c:pt idx="0">
                  <c:v>108786.99464221808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51"/>
        <c:axId val="105320448"/>
        <c:axId val="105322368"/>
      </c:barChart>
      <c:catAx>
        <c:axId val="10532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322368"/>
        <c:crosses val="autoZero"/>
        <c:auto val="1"/>
        <c:lblAlgn val="ctr"/>
        <c:lblOffset val="100"/>
        <c:noMultiLvlLbl val="0"/>
      </c:catAx>
      <c:valAx>
        <c:axId val="105322368"/>
        <c:scaling>
          <c:orientation val="minMax"/>
          <c:max val="175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Tests/HIV+ Identified</a:t>
                </a:r>
              </a:p>
            </c:rich>
          </c:tx>
          <c:layout>
            <c:manualLayout>
              <c:xMode val="edge"/>
              <c:yMode val="edge"/>
              <c:x val="2.516338639019244E-2"/>
              <c:y val="0.3078976740774097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532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01617157358705"/>
          <c:y val="0.16634481547391641"/>
          <c:w val="0.3193956031980737"/>
          <c:h val="0.776147921790829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Total cost for HIV testing strategy and cost per HIV+ identified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976102861823642E-2"/>
          <c:y val="0.22842189164651974"/>
          <c:w val="0.70686215595201629"/>
          <c:h val="0.41369329795945486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'Outputs Tab'!$Q$5</c:f>
              <c:strCache>
                <c:ptCount val="1"/>
                <c:pt idx="0">
                  <c:v>Proposed cost of strategy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5558337700514687E-3"/>
                  <c:y val="3.3757005267659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Tab'!$Q$17</c:f>
              <c:numCache>
                <c:formatCode>"$"#,##0</c:formatCode>
                <c:ptCount val="1"/>
                <c:pt idx="0">
                  <c:v>7066748.6092063868</c:v>
                </c:pt>
              </c:numCache>
            </c:numRef>
          </c:val>
        </c:ser>
        <c:ser>
          <c:idx val="6"/>
          <c:order val="1"/>
          <c:tx>
            <c:strRef>
              <c:f>'Outputs Tab'!$L$5</c:f>
              <c:strCache>
                <c:ptCount val="1"/>
                <c:pt idx="0">
                  <c:v>Current cost of strategy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Tab'!$L$17</c:f>
              <c:numCache>
                <c:formatCode>"$"#,##0</c:formatCode>
                <c:ptCount val="1"/>
                <c:pt idx="0">
                  <c:v>4628831.7080129944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5"/>
        <c:axId val="105360768"/>
        <c:axId val="105378944"/>
      </c:barChart>
      <c:catAx>
        <c:axId val="105360768"/>
        <c:scaling>
          <c:orientation val="minMax"/>
        </c:scaling>
        <c:delete val="0"/>
        <c:axPos val="l"/>
        <c:majorTickMark val="out"/>
        <c:minorTickMark val="none"/>
        <c:tickLblPos val="nextTo"/>
        <c:crossAx val="105378944"/>
        <c:crosses val="autoZero"/>
        <c:auto val="1"/>
        <c:lblAlgn val="ctr"/>
        <c:lblOffset val="100"/>
        <c:noMultiLvlLbl val="0"/>
      </c:catAx>
      <c:valAx>
        <c:axId val="105378944"/>
        <c:scaling>
          <c:orientation val="minMax"/>
          <c:max val="12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All-in Cost for HTS</a:t>
                </a:r>
              </a:p>
            </c:rich>
          </c:tx>
          <c:layout/>
          <c:overlay val="0"/>
        </c:title>
        <c:numFmt formatCode="&quot;$&quot;#,##0" sourceLinked="1"/>
        <c:majorTickMark val="out"/>
        <c:minorTickMark val="none"/>
        <c:tickLblPos val="nextTo"/>
        <c:crossAx val="105360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tests, number HIV+ identified, and testing yield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'Outputs Tab'!$H$4:$H$5</c:f>
              <c:strCache>
                <c:ptCount val="1"/>
                <c:pt idx="0">
                  <c:v>2018-2020 Current number of tests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Lit>
              <c:ptCount val="1"/>
            </c:strLit>
          </c:cat>
          <c:val>
            <c:numRef>
              <c:f>'Outputs Tab'!$H$26</c:f>
              <c:numCache>
                <c:formatCode>#,##0</c:formatCode>
                <c:ptCount val="1"/>
                <c:pt idx="0">
                  <c:v>1580623.6600000001</c:v>
                </c:pt>
              </c:numCache>
            </c:numRef>
          </c:val>
        </c:ser>
        <c:ser>
          <c:idx val="5"/>
          <c:order val="1"/>
          <c:tx>
            <c:strRef>
              <c:f>'Outputs Tab'!$I$4:$I$5</c:f>
              <c:strCache>
                <c:ptCount val="1"/>
                <c:pt idx="0">
                  <c:v>2018-2020 Current number HIV+ identified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Lit>
              <c:ptCount val="1"/>
            </c:strLit>
          </c:cat>
          <c:val>
            <c:numRef>
              <c:f>'Outputs Tab'!$I$26</c:f>
              <c:numCache>
                <c:formatCode>#,##0</c:formatCode>
                <c:ptCount val="1"/>
                <c:pt idx="0">
                  <c:v>116276.58837726587</c:v>
                </c:pt>
              </c:numCache>
            </c:numRef>
          </c:val>
        </c:ser>
        <c:ser>
          <c:idx val="7"/>
          <c:order val="2"/>
          <c:tx>
            <c:strRef>
              <c:f>'Outputs Tab'!$M$4:$M$5</c:f>
              <c:strCache>
                <c:ptCount val="1"/>
                <c:pt idx="0">
                  <c:v>2018-2020 Proposed number of tests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Lit>
              <c:ptCount val="1"/>
            </c:strLit>
          </c:cat>
          <c:val>
            <c:numRef>
              <c:f>'Outputs Tab'!$M$26</c:f>
              <c:numCache>
                <c:formatCode>#,##0</c:formatCode>
                <c:ptCount val="1"/>
                <c:pt idx="0">
                  <c:v>2447874.3024999998</c:v>
                </c:pt>
              </c:numCache>
            </c:numRef>
          </c:val>
        </c:ser>
        <c:ser>
          <c:idx val="8"/>
          <c:order val="3"/>
          <c:tx>
            <c:strRef>
              <c:f>'Outputs Tab'!$N$4:$N$5</c:f>
              <c:strCache>
                <c:ptCount val="1"/>
                <c:pt idx="0">
                  <c:v>2018-2020 Proposed number HIV+ identified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Lit>
              <c:ptCount val="1"/>
            </c:strLit>
          </c:cat>
          <c:val>
            <c:numRef>
              <c:f>'Outputs Tab'!$N$26</c:f>
              <c:numCache>
                <c:formatCode>#,##0</c:formatCode>
                <c:ptCount val="1"/>
                <c:pt idx="0">
                  <c:v>207276.47142767507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51"/>
        <c:axId val="105831808"/>
        <c:axId val="90190976"/>
      </c:barChart>
      <c:catAx>
        <c:axId val="105831808"/>
        <c:scaling>
          <c:orientation val="minMax"/>
        </c:scaling>
        <c:delete val="0"/>
        <c:axPos val="b"/>
        <c:majorTickMark val="out"/>
        <c:minorTickMark val="none"/>
        <c:tickLblPos val="nextTo"/>
        <c:crossAx val="90190976"/>
        <c:crosses val="autoZero"/>
        <c:auto val="1"/>
        <c:lblAlgn val="ctr"/>
        <c:lblOffset val="100"/>
        <c:noMultiLvlLbl val="0"/>
      </c:catAx>
      <c:valAx>
        <c:axId val="90190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Tests/HIV+ Identified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0583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cost for HIV testing strategy and cost per HIV+ identified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2976102861823642E-2"/>
          <c:y val="0.22842189164651974"/>
          <c:w val="0.81178231988704741"/>
          <c:h val="0.52033329320824806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'Outputs Tab'!$O$5</c:f>
              <c:strCache>
                <c:ptCount val="1"/>
                <c:pt idx="0">
                  <c:v>Proposed cost of strategy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0.57906649862757542"/>
                  <c:y val="4.3276029461562608E-3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Tab'!$O$26</c:f>
              <c:numCache>
                <c:formatCode>"$"#,##0</c:formatCode>
                <c:ptCount val="1"/>
                <c:pt idx="0">
                  <c:v>13334137.401008276</c:v>
                </c:pt>
              </c:numCache>
            </c:numRef>
          </c:val>
        </c:ser>
        <c:ser>
          <c:idx val="6"/>
          <c:order val="1"/>
          <c:tx>
            <c:strRef>
              <c:f>'Outputs Tab'!$J$5</c:f>
              <c:strCache>
                <c:ptCount val="1"/>
                <c:pt idx="0">
                  <c:v>Current cost of strategy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8028362387460662"/>
                  <c:y val="-2.8125059765752002E-7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</c:strLit>
          </c:cat>
          <c:val>
            <c:numRef>
              <c:f>'Outputs Tab'!$J$26</c:f>
              <c:numCache>
                <c:formatCode>"$"#,##0</c:formatCode>
                <c:ptCount val="1"/>
                <c:pt idx="0">
                  <c:v>9547751.8080980144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5"/>
        <c:axId val="90234880"/>
        <c:axId val="90236416"/>
      </c:barChart>
      <c:catAx>
        <c:axId val="90234880"/>
        <c:scaling>
          <c:orientation val="minMax"/>
        </c:scaling>
        <c:delete val="0"/>
        <c:axPos val="l"/>
        <c:majorTickMark val="out"/>
        <c:minorTickMark val="none"/>
        <c:tickLblPos val="nextTo"/>
        <c:crossAx val="90236416"/>
        <c:crosses val="autoZero"/>
        <c:auto val="1"/>
        <c:lblAlgn val="ctr"/>
        <c:lblOffset val="100"/>
        <c:noMultiLvlLbl val="0"/>
      </c:catAx>
      <c:valAx>
        <c:axId val="90236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Total All-in Cost for HTS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crossAx val="90234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8AB7-10E2-485C-A719-354BE020591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3D48-E723-40F8-8650-15785A179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4B69-7CE4-5E43-AAD4-0D4E587189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4B69-7CE4-5E43-AAD4-0D4E587189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4B69-7CE4-5E43-AAD4-0D4E587189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C4B69-7CE4-5E43-AAD4-0D4E587189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59FE9-B0FC-4E72-A0AA-BF607A8057CB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7050" y="1177925"/>
            <a:ext cx="10407650" cy="7807325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327911"/>
            <a:ext cx="4052887" cy="235783"/>
          </a:xfrm>
          <a:noFill/>
          <a:ln/>
        </p:spPr>
        <p:txBody>
          <a:bodyPr/>
          <a:lstStyle/>
          <a:p>
            <a:pPr marL="457200" lvl="1" indent="0" eaLnBrk="1" hangingPunct="1">
              <a:buFontTx/>
              <a:buNone/>
            </a:pPr>
            <a:endParaRPr lang="en-GB" baseline="0" dirty="0" smtClean="0">
              <a:latin typeface="Arial" pitchFamily="34" charset="0"/>
            </a:endParaRPr>
          </a:p>
          <a:p>
            <a:pPr marL="628650" lvl="1" indent="-171450" eaLnBrk="1" hangingPunct="1">
              <a:buFontTx/>
              <a:buChar char="-"/>
            </a:pPr>
            <a:endParaRPr lang="en-GB" dirty="0" smtClean="0">
              <a:latin typeface="Arial" pitchFamily="34" charset="0"/>
            </a:endParaRPr>
          </a:p>
        </p:txBody>
      </p:sp>
      <p:sp>
        <p:nvSpPr>
          <p:cNvPr id="43013" name="McK Separator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63563" y="1397521"/>
            <a:ext cx="5595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2.emf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oleObject" Target="../embeddings/oleObject4.bin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slideMaster" Target="../slideMasters/slideMaster3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image" Target="../media/image4.emf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oleObject" Target="../embeddings/oleObject5.bin"/><Relationship Id="rId30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6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oleObject" Target="../embeddings/oleObject8.bin"/><Relationship Id="rId2" Type="http://schemas.openxmlformats.org/officeDocument/2006/relationships/tags" Target="../tags/tag37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2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11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979B-EACF-460F-A3E8-1DD9D28FA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7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CDDA-7CFD-47DD-A480-C3E43D6A8C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6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F391-D637-40EB-B01D-D52A53DEB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Placeholder 5"/>
          <p:cNvSpPr txBox="1">
            <a:spLocks/>
          </p:cNvSpPr>
          <p:nvPr userDrawn="1"/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31775" indent="-231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511175" indent="-228600">
              <a:buFont typeface="Wingdings" pitchFamily="2" charset="2"/>
              <a:buChar char="§"/>
              <a:defRPr sz="2000"/>
            </a:lvl2pPr>
            <a:lvl3pPr marL="806450" indent="-228600">
              <a:defRPr sz="1800"/>
            </a:lvl3pPr>
            <a:lvl4pPr marL="1089025" indent="-228600">
              <a:buFont typeface="Arial" pitchFamily="34" charset="0"/>
              <a:buChar char="•"/>
              <a:defRPr sz="1600"/>
            </a:lvl4pPr>
            <a:lvl5pPr marL="126365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DBCF-8802-4B29-85D7-091E46AC6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684058" y="1618129"/>
            <a:ext cx="4038600" cy="4525963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511175" indent="-228600">
              <a:buFont typeface="Wingdings" pitchFamily="2" charset="2"/>
              <a:buChar char="§"/>
              <a:defRPr sz="2000"/>
            </a:lvl2pPr>
            <a:lvl3pPr marL="806450" indent="-228600">
              <a:defRPr sz="1800"/>
            </a:lvl3pPr>
            <a:lvl4pPr marL="1089025" indent="-228600">
              <a:buFont typeface="Arial" pitchFamily="34" charset="0"/>
              <a:buChar char="•"/>
              <a:defRPr sz="1600"/>
            </a:lvl4pPr>
            <a:lvl5pPr marL="126365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1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7394-698D-4361-AB41-39B862FD8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57200" y="2178424"/>
            <a:ext cx="4038600" cy="3947739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511175" indent="-228600">
              <a:buFont typeface="Arial" pitchFamily="34" charset="0"/>
              <a:buChar char="•"/>
              <a:defRPr sz="2000"/>
            </a:lvl2pPr>
            <a:lvl3pPr marL="806450" indent="-228600">
              <a:defRPr sz="1800"/>
            </a:lvl3pPr>
            <a:lvl4pPr marL="1089025" indent="-228600">
              <a:buFont typeface="Arial" pitchFamily="34" charset="0"/>
              <a:buChar char="•"/>
              <a:defRPr sz="1600"/>
            </a:lvl4pPr>
            <a:lvl5pPr marL="126365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657165" y="2196354"/>
            <a:ext cx="4038600" cy="3947739"/>
          </a:xfrm>
          <a:prstGeom prst="rect">
            <a:avLst/>
          </a:prstGeom>
        </p:spPr>
        <p:txBody>
          <a:bodyPr/>
          <a:lstStyle>
            <a:lvl1pPr marL="228600" indent="-228600">
              <a:defRPr sz="2000"/>
            </a:lvl1pPr>
            <a:lvl2pPr marL="511175" indent="-228600">
              <a:buFont typeface="Arial" pitchFamily="34" charset="0"/>
              <a:buChar char="•"/>
              <a:defRPr sz="2000"/>
            </a:lvl2pPr>
            <a:lvl3pPr marL="806450" indent="-228600">
              <a:defRPr sz="1800"/>
            </a:lvl3pPr>
            <a:lvl4pPr marL="1089025" indent="-228600">
              <a:buFont typeface="Arial" pitchFamily="34" charset="0"/>
              <a:buChar char="•"/>
              <a:defRPr sz="1600"/>
            </a:lvl4pPr>
            <a:lvl5pPr marL="1263650" indent="-228600">
              <a:buFont typeface="Arial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9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44D99-665D-43B5-A36B-8D0B4985A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1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1C09-2C0A-4119-A886-5F6E33B0AF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27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2281"/>
            <a:ext cx="3008313" cy="8837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8835"/>
            <a:ext cx="5111750" cy="51310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81025" indent="-285750">
              <a:buFont typeface="Arial" pitchFamily="34" charset="0"/>
              <a:buChar char="•"/>
              <a:defRPr sz="2000"/>
            </a:lvl2pPr>
            <a:lvl3pPr marL="968375" indent="-228600">
              <a:defRPr sz="2000"/>
            </a:lvl3pPr>
            <a:lvl4pPr marL="1263650" indent="-228600">
              <a:buFont typeface="Arial" pitchFamily="34" charset="0"/>
              <a:buChar char="•"/>
              <a:defRPr sz="1600"/>
            </a:lvl4pPr>
            <a:lvl5pPr marL="1492250" indent="-228600"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471"/>
            <a:ext cx="3008313" cy="4149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BA71-A52C-4C93-81C6-392152960A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Placeholder 5"/>
          <p:cNvSpPr txBox="1">
            <a:spLocks/>
          </p:cNvSpPr>
          <p:nvPr userDrawn="1"/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31775" indent="-231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FFFF"/>
                </a:solidFill>
              </a:rPr>
              <a:t>Click to edit Master title style</a:t>
            </a:r>
            <a:endParaRPr lang="en-US" sz="24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8899"/>
            <a:ext cx="5486400" cy="336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4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09930-0FD2-4619-8B3B-F973C93ED9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2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63F22-7F08-4DCB-B9B3-4A1468AF7C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  <a:prstGeom prst="rect">
            <a:avLst/>
          </a:prstGeo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BA7EB-A81B-4CC1-8827-A248A26ADF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0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498600"/>
            <a:ext cx="8229600" cy="46275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46A52-DF43-48CC-852C-556A345D4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5"/>
          <p:cNvSpPr>
            <a:spLocks noGrp="1"/>
          </p:cNvSpPr>
          <p:nvPr>
            <p:ph type="title" idx="11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9C0E-70A1-499A-8A93-7D3FE396D8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64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9144000" cy="50006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334000"/>
            <a:ext cx="21336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1886" y="3034405"/>
            <a:ext cx="7772400" cy="718911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This is the title of my presentation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05890"/>
            <a:ext cx="2438400" cy="3715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CHAI Malaria</a:t>
            </a:r>
          </a:p>
        </p:txBody>
      </p:sp>
    </p:spTree>
    <p:extLst>
      <p:ext uri="{BB962C8B-B14F-4D97-AF65-F5344CB8AC3E}">
        <p14:creationId xmlns:p14="http://schemas.microsoft.com/office/powerpoint/2010/main" val="2537580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1A134-AC5E-4EA2-B3A4-E7AFA212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62484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80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76" y="0"/>
            <a:ext cx="9111734" cy="912008"/>
          </a:xfrm>
          <a:prstGeom prst="rect">
            <a:avLst/>
          </a:prstGeom>
        </p:spPr>
        <p:txBody>
          <a:bodyPr/>
          <a:lstStyle>
            <a:lvl1pPr marL="234950" indent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5C13ED-DA35-4A13-83F9-818748C4F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1865313" y="2247884"/>
            <a:ext cx="4953000" cy="2051973"/>
          </a:xfrm>
        </p:spPr>
        <p:txBody>
          <a:bodyPr/>
          <a:lstStyle>
            <a:lvl1pPr>
              <a:lnSpc>
                <a:spcPct val="150000"/>
              </a:lnSpc>
              <a:defRPr baseline="0"/>
            </a:lvl1pPr>
          </a:lstStyle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</p:spTree>
    <p:extLst>
      <p:ext uri="{BB962C8B-B14F-4D97-AF65-F5344CB8AC3E}">
        <p14:creationId xmlns:p14="http://schemas.microsoft.com/office/powerpoint/2010/main" val="37011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40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4338" y="1652588"/>
          <a:ext cx="7991475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" name="Chart" r:id="rId17" imgW="10668000" imgH="6172200" progId="MSGraph.Chart.8">
                  <p:embed followColorScheme="full"/>
                </p:oleObj>
              </mc:Choice>
              <mc:Fallback>
                <p:oleObj name="Chart" r:id="rId17" imgW="10668000" imgH="61722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652588"/>
                        <a:ext cx="7991475" cy="461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6176963"/>
            <a:ext cx="608012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FA1B599-208B-474C-BB70-669B3289C565}" type="datetime'''''''''2''''''''01''1''''''''''''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88972" y="6176963"/>
            <a:ext cx="569912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F896BFF-7D3E-4B57-BCEE-E03F43789C5C}" type="datetime'''''''2''''''''0''''''1''''''''''''''''2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816" y="6176963"/>
            <a:ext cx="531812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CD0D7C0-E8E2-4323-AA5E-5FFE87D5C11C}" type="datetime'''''''''''2''''''''''0''''1''''''''''''''''3''''''''''''''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89875" y="2260600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2A6D42-1D91-4033-AF71-7B90EA65F69E}" type="datetime'''''''''''''''''''''''''''''S''e''''rie''''s''''''''''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89875" y="272732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BD6C156-6D8B-4DD9-BD68-F88C40AC871A}" type="datetime'''S''''''''''''eri''e''''''''''''''''''''''''''''''''''''s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89875" y="4465638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E60238-430C-4185-8E8A-7CBC89180D4E}" type="datetime'''''''''''''''''''Se''''r''''''i''e''s''''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5963" y="40052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EE6D32BE-BDF5-4839-A21A-0CD23EDBD6FA}" type="datetime'''''''''''''2''''''''''''''''''''''''''''''''''''''''2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62463" y="322421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2141A37-7C1C-4864-A5A0-28D22DAFE867}" type="datetime'''''''''''''''''3''''''''''''''''''''''''''''''''''''1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38963" y="1957388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F8037BF-D606-4869-9964-7AB63C748805}" type="datetime'''''''''''''''''''''''''''''''''4''''''6'''">
              <a:rPr lang="en-US" sz="140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2700" y="6481346"/>
            <a:ext cx="511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Source: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33388" y="1314450"/>
            <a:ext cx="1074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Chart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14909" cy="911225"/>
          </a:xfrm>
          <a:prstGeom prst="rect">
            <a:avLst/>
          </a:prstGeom>
        </p:spPr>
        <p:txBody>
          <a:bodyPr/>
          <a:lstStyle>
            <a:lvl1pPr marL="234950" indent="0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2A2764E-12A4-495B-A392-2153619DD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4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4338" y="2300288"/>
          <a:ext cx="36099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Chart" r:id="rId27" imgW="4826000" imgH="5308600" progId="MSGraph.Chart.8">
                  <p:embed followColorScheme="full"/>
                </p:oleObj>
              </mc:Choice>
              <mc:Fallback>
                <p:oleObj name="Chart" r:id="rId27" imgW="4826000" imgH="5308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300288"/>
                        <a:ext cx="3609975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68286" y="6176963"/>
            <a:ext cx="63182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78F5E02E-7D0B-472F-BF25-D9F8CBEFE2E1}" type="datetime'''''''''''2''''''''''''''0''''''''1''''''''''''2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66950" y="36242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EED0C45-F51E-46B0-AA32-C55D6828E8E0}" type="datetime'''''''''''''''''''''''3''''''''''1''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6800" y="6176963"/>
            <a:ext cx="5794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565688E6-4912-4300-8A91-4516C92BCB4E}" type="datetime'''''''''''''''''''''2''''''''''''011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52538" y="4281488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DE3CCD5E-39A6-4AF5-9FDC-4EC975B056F7}" type="datetime'''22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32225" y="468947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8AEFD3-9C24-4BD4-8C5F-D84442C9A0D5}" type="datetime'''''S''e''''r''''''''''''''''''''''''''i''''es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225" y="322262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11D8430-C935-4A56-B127-B4B6A08EFC05}" type="datetime'''''''''''''''S''''''''er''''''i''''''''''''e''''''''''''s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32225" y="2832100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47EE1F9-996F-445E-B3B1-3E41884CB1E7}" type="datetime'''''''''''S''e''''''r''''''''''''i''e''''s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03563" y="6176963"/>
            <a:ext cx="6302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E0BDC977-8391-47C1-9AAA-B2F07A205231}" type="datetime'''''''''''''2''''0''''''''''1''''''''''''''3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81363" y="25574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664244B0-1C06-41CA-99DB-2ED5E4F8EAAF}" type="datetime'''''''''''''''''''''''''''''''''''4''6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2700" y="6481346"/>
            <a:ext cx="511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Source: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20688" y="1992313"/>
            <a:ext cx="966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Chart Title</a:t>
            </a:r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4808538" y="2300288"/>
          <a:ext cx="36099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Chart" r:id="rId29" imgW="4826000" imgH="5308600" progId="MSGraph.Chart.8">
                  <p:embed followColorScheme="full"/>
                </p:oleObj>
              </mc:Choice>
              <mc:Fallback>
                <p:oleObj name="Chart" r:id="rId29" imgW="4826000" imgH="5308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2300288"/>
                        <a:ext cx="3609975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487886" y="6176963"/>
            <a:ext cx="58102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DFB318E2-5645-4F94-80FA-A41535BE9C65}" type="datetime'''''''''''''''20''''''''''1''''''''''''''''''2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61150" y="36242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8C35BC7-65F0-4FE2-A0C1-A1A8A8D3D599}" type="datetime'''''''''''''''''''''''''''''''''''''''''3''1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19058" y="6176963"/>
            <a:ext cx="5286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AEA9B0AF-60DF-42C7-A7DE-A919C1C0F1C1}" type="datetime'''''''''2''''''''''''''''''''0''''''''''''''''''1''''1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46738" y="4281488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1F9B353-C8C3-48AB-A31D-0201FD17C5BF}" type="datetime'''2''''''''''2''''''''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26425" y="468947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94EFAC4-AB1F-4AFC-AE79-543D575CF41C}" type="datetime'Se''''''''''''''r''''i''''''''''''e''''s''''''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26425" y="322262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7647928-E8D8-4868-BA01-68A674FF8C41}" type="datetime'''S''''er''''''''''''''''''i''''''''''''''''e''s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26425" y="2832100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189658-8509-438E-BF6A-7D3A76400763}" type="datetime'''''''S''e''''''''''''''ri''''e''s''''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5" name="Rectangle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498213" y="6176963"/>
            <a:ext cx="6302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9080380C-C73B-457E-B7FD-A52B4D43F1A6}" type="datetime'''''''''''''20''''''''''''1''''''''3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75563" y="25574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3882645-63AB-4A55-A491-95C764DB019C}" type="datetime'''''''''''4''''''''''''''''''''6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27" name="TextBox 30"/>
          <p:cNvSpPr txBox="1">
            <a:spLocks noChangeArrowheads="1"/>
          </p:cNvSpPr>
          <p:nvPr/>
        </p:nvSpPr>
        <p:spPr bwMode="auto">
          <a:xfrm>
            <a:off x="4808538" y="1992313"/>
            <a:ext cx="966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Chart Title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20688" y="1258888"/>
            <a:ext cx="3902075" cy="67151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440" tIns="49721" rIns="99440" bIns="497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Chart 1 Description…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4808538" y="1258888"/>
            <a:ext cx="3902075" cy="67151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440" tIns="49721" rIns="99440" bIns="497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Chart 2 Description…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4909" cy="912008"/>
          </a:xfrm>
          <a:prstGeom prst="rect">
            <a:avLst/>
          </a:prstGeom>
        </p:spPr>
        <p:txBody>
          <a:bodyPr/>
          <a:lstStyle>
            <a:lvl1pPr marL="234950" indent="0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BDDE0558-5994-4ABC-9D1A-88AE776A9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1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14338" y="2300288"/>
          <a:ext cx="36099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" name="Chart" r:id="rId17" imgW="4826000" imgH="5308600" progId="MSGraph.Chart.8">
                  <p:embed followColorScheme="full"/>
                </p:oleObj>
              </mc:Choice>
              <mc:Fallback>
                <p:oleObj name="Chart" r:id="rId17" imgW="4826000" imgH="5308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2300288"/>
                        <a:ext cx="3609975" cy="397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2225" y="468947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9AADE07-2BD8-442A-9F5F-6D5089D886BB}" type="datetime'''''S''''''e''r''''i''''''e''''''''''''''''''''''''''''s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2225" y="3222625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7E3D8BB-1344-467D-A991-9133302D5BBE}" type="datetime'''''''''''''''''Se''''''r''''i''''''''e''''''''''''''''s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32225" y="2832100"/>
            <a:ext cx="503238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D06DB5E-264C-44C8-97E6-5F68CA2829E7}" type="datetime'''''''''''''S''''''er''''''''''''''''i''''''''''e''''s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Series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91542" y="6176963"/>
            <a:ext cx="6302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006E74E-2C1B-4F63-BB75-D2A9268F57AC}" type="datetime'''''''''''''''''''''''''''''''2''''0''1''''''''3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81363" y="25574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3C3E8A2-D865-4000-9B97-8A3EEEEAFF80}" type="datetime'''46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00942" y="6176963"/>
            <a:ext cx="555625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68DBDED9-C98D-4B51-BB24-0B25D8A7BC32}" type="datetime'''''''''''''''''''''''''2''''0''''''''''''12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66950" y="3624263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D0F5AC58-41C5-43C7-A2D7-B21365A90B16}" type="datetime'''''''''''''''''''3''''''''''''''1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77686" y="6176963"/>
            <a:ext cx="579437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3FFF291-6C97-4C2D-A78B-4F92F437E36C}" type="datetime'2''0''''''''''''''''''''''''''''''''''''''''''''1''''1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en-US" sz="1400" dirty="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52538" y="4281488"/>
            <a:ext cx="247650" cy="2127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25400" tIns="0" rIns="25400" bIns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A5F7CBD-DD06-4950-B217-0F16090CB002}" type="datetime'''''''''22'''''''''''''''''''''''''''''">
              <a:rPr lang="en-US" sz="140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400">
              <a:solidFill>
                <a:srgbClr val="000000"/>
              </a:solidFill>
              <a:latin typeface="Calibri" pitchFamily="34" charset="0"/>
              <a:ea typeface="MS PGothic" pitchFamily="34" charset="-128"/>
              <a:cs typeface="Arial" charset="0"/>
              <a:sym typeface="Arial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2700" y="6481346"/>
            <a:ext cx="5116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Notes: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Source: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420688" y="1992313"/>
            <a:ext cx="966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Chart Title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420688" y="1258888"/>
            <a:ext cx="3902075" cy="67151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440" tIns="49721" rIns="99440" bIns="497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Chart 1 Description…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08538" y="1258888"/>
            <a:ext cx="3902075" cy="67151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9440" tIns="49721" rIns="99440" bIns="497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Further description…</a:t>
            </a:r>
          </a:p>
        </p:txBody>
      </p:sp>
      <p:sp>
        <p:nvSpPr>
          <p:cNvPr id="19" name="Source"/>
          <p:cNvSpPr>
            <a:spLocks noGrp="1"/>
          </p:cNvSpPr>
          <p:nvPr/>
        </p:nvSpPr>
        <p:spPr bwMode="auto">
          <a:xfrm>
            <a:off x="4808538" y="2247900"/>
            <a:ext cx="39020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800" tIns="46800" rIns="46800" bIns="46800">
            <a:spAutoFit/>
          </a:bodyPr>
          <a:lstStyle>
            <a:lvl1pPr marL="173736" indent="-173736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8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8056" indent="-82296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813816" indent="-201168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084263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First level bullet</a:t>
            </a:r>
          </a:p>
          <a:p>
            <a:pPr lvl="1">
              <a:buClr>
                <a:srgbClr val="000000"/>
              </a:buClr>
              <a:defRPr/>
            </a:pP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Second level bullet</a:t>
            </a:r>
          </a:p>
          <a:p>
            <a:pPr>
              <a:buClr>
                <a:srgbClr val="000000"/>
              </a:buClr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First level bullet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14909" cy="908833"/>
          </a:xfrm>
          <a:prstGeom prst="rect">
            <a:avLst/>
          </a:prstGeom>
        </p:spPr>
        <p:txBody>
          <a:bodyPr/>
          <a:lstStyle>
            <a:lvl1pPr marL="234950" indent="0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Calibri" pitchFamily="34" charset="0"/>
              </a:defRPr>
            </a:lvl1pPr>
          </a:lstStyle>
          <a:p>
            <a:pPr>
              <a:defRPr/>
            </a:pPr>
            <a:fld id="{F8B475CF-EC6C-422E-8F6E-F2B3F6F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2259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itchFamily="34" charset="0"/>
                <a:cs typeface="Arial" pitchFamily="34" charset="0"/>
              </a:defRPr>
            </a:lvl1pPr>
            <a:lvl2pPr>
              <a:defRPr sz="1600">
                <a:latin typeface="Calibri" pitchFamily="34" charset="0"/>
                <a:cs typeface="Arial" pitchFamily="34" charset="0"/>
              </a:defRPr>
            </a:lvl2pPr>
            <a:lvl3pPr>
              <a:defRPr sz="1600">
                <a:latin typeface="Calibri" pitchFamily="34" charset="0"/>
                <a:cs typeface="Arial" pitchFamily="34" charset="0"/>
              </a:defRPr>
            </a:lvl3pPr>
            <a:lvl4pPr>
              <a:defRPr sz="1600">
                <a:latin typeface="Calibri" pitchFamily="34" charset="0"/>
                <a:cs typeface="Arial" pitchFamily="34" charset="0"/>
              </a:defRPr>
            </a:lvl4pPr>
            <a:lvl5pPr>
              <a:defRPr sz="1600">
                <a:latin typeface="Calibri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2259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alibri" pitchFamily="34" charset="0"/>
                <a:cs typeface="Arial" pitchFamily="34" charset="0"/>
              </a:defRPr>
            </a:lvl1pPr>
            <a:lvl2pPr>
              <a:defRPr sz="1600">
                <a:latin typeface="Calibri" pitchFamily="34" charset="0"/>
                <a:cs typeface="Arial" pitchFamily="34" charset="0"/>
              </a:defRPr>
            </a:lvl2pPr>
            <a:lvl3pPr>
              <a:defRPr sz="1600">
                <a:latin typeface="Calibri" pitchFamily="34" charset="0"/>
                <a:cs typeface="Arial" pitchFamily="34" charset="0"/>
              </a:defRPr>
            </a:lvl3pPr>
            <a:lvl4pPr>
              <a:defRPr sz="1600">
                <a:latin typeface="Calibri" pitchFamily="34" charset="0"/>
                <a:cs typeface="Arial" pitchFamily="34" charset="0"/>
              </a:defRPr>
            </a:lvl4pPr>
            <a:lvl5pPr>
              <a:defRPr sz="1600">
                <a:latin typeface="Calibri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14909" cy="912008"/>
          </a:xfrm>
          <a:prstGeom prst="rect">
            <a:avLst/>
          </a:prstGeom>
        </p:spPr>
        <p:txBody>
          <a:bodyPr/>
          <a:lstStyle>
            <a:lvl1pPr marL="234950" indent="0"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3370FBB-F928-4FDC-9464-B9846F914E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5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DF197-97E8-4409-AEA4-1243501419D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1A29B-CAB1-40D6-9D92-526D15BDA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0" y="1"/>
            <a:ext cx="9144000" cy="99508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317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7063" y="65770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22264-9FE0-44DA-AFA8-8B574C360A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0682" y="-1"/>
            <a:ext cx="8229600" cy="1008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marL="231775" indent="-231775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marL="231775" indent="-231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marL="231775" indent="-231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marL="231775" indent="-231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marL="231775" indent="-2317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6889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1461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6033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206057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1277938"/>
            <a:ext cx="7786687" cy="192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" tIns="46800" rIns="468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8313" y="6302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EE1A134-AC5E-4EA2-B3A4-E7AFA212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31775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srgbClr val="284A8C"/>
              </a:solidFill>
              <a:latin typeface="Franklin Gothic Book" pitchFamily="34" charset="0"/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7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 dt="0"/>
  <p:txStyles>
    <p:titleStyle>
      <a:lvl1pPr marL="2349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23495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MS PGothic" pitchFamily="34" charset="-128"/>
          <a:cs typeface="MS PGothic" pitchFamily="34" charset="-128"/>
        </a:defRPr>
      </a:lvl2pPr>
      <a:lvl3pPr marL="23495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MS PGothic" pitchFamily="34" charset="-128"/>
          <a:cs typeface="MS PGothic" pitchFamily="34" charset="-128"/>
        </a:defRPr>
      </a:lvl3pPr>
      <a:lvl4pPr marL="23495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MS PGothic" pitchFamily="34" charset="-128"/>
          <a:cs typeface="MS PGothic" pitchFamily="34" charset="-128"/>
        </a:defRPr>
      </a:lvl4pPr>
      <a:lvl5pPr marL="23495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Verdana" pitchFamily="34" charset="0"/>
          <a:ea typeface="MS PGothic" pitchFamily="34" charset="-128"/>
          <a:cs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</a:defRPr>
      </a:lvl9pPr>
    </p:titleStyle>
    <p:bodyStyle>
      <a:lvl1pPr marL="271463" indent="-271463" algn="l" defTabSz="981075" rtl="0" eaLnBrk="1" fontAlgn="base" hangingPunct="1">
        <a:spcBef>
          <a:spcPct val="4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1pPr>
      <a:lvl2pPr marL="574675" indent="-119063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defRPr sz="22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marL="1052513" indent="-287338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20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marL="1639888" indent="-20637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9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marL="2116138" indent="-33972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2573338" indent="-33972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>
          <a:solidFill>
            <a:schemeClr val="tx1"/>
          </a:solidFill>
          <a:latin typeface="+mn-lt"/>
        </a:defRPr>
      </a:lvl6pPr>
      <a:lvl7pPr marL="3030538" indent="-33972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>
          <a:solidFill>
            <a:schemeClr val="tx1"/>
          </a:solidFill>
          <a:latin typeface="+mn-lt"/>
        </a:defRPr>
      </a:lvl7pPr>
      <a:lvl8pPr marL="3487738" indent="-33972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>
          <a:solidFill>
            <a:schemeClr val="tx1"/>
          </a:solidFill>
          <a:latin typeface="+mn-lt"/>
        </a:defRPr>
      </a:lvl8pPr>
      <a:lvl9pPr marL="3944938" indent="-339725" algn="l" defTabSz="981075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ChangeArrowheads="1"/>
          </p:cNvSpPr>
          <p:nvPr/>
        </p:nvSpPr>
        <p:spPr bwMode="auto">
          <a:xfrm>
            <a:off x="0" y="-1"/>
            <a:ext cx="9144000" cy="1001059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indent="228600"/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244" name="Presentation Title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876425"/>
            <a:ext cx="7848600" cy="29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15" tIns="41308" rIns="82615" bIns="41308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cs typeface="Calibri"/>
              </a:rPr>
              <a:t>Simulation Activity: Yield and cost based on allocation of HTS resources</a:t>
            </a:r>
          </a:p>
          <a:p>
            <a:endParaRPr lang="en-US" sz="2800" b="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IAS 2018</a:t>
            </a:r>
            <a:endParaRPr lang="en-US" sz="24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6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6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Amsterdam, Netherlands</a:t>
            </a:r>
          </a:p>
          <a:p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July 25</a:t>
            </a:r>
            <a:r>
              <a:rPr lang="en-US" sz="1600" b="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sz="1600" b="0" dirty="0" smtClean="0">
                <a:solidFill>
                  <a:srgbClr val="000000"/>
                </a:solidFill>
                <a:latin typeface="Calibri"/>
                <a:cs typeface="Calibri"/>
              </a:rPr>
              <a:t>, 2018</a:t>
            </a:r>
            <a:endParaRPr lang="en-US" sz="16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599"/>
            <a:ext cx="1956435" cy="1117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728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0853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Simulation objectives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467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Objectives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HTS program success should be measured by the number of HIV-infected </a:t>
            </a:r>
            <a:r>
              <a:rPr lang="en-US" dirty="0" smtClean="0">
                <a:latin typeface="Calibri" panose="020F0502020204030204" pitchFamily="34" charset="0"/>
              </a:rPr>
              <a:t>people identified </a:t>
            </a:r>
            <a:r>
              <a:rPr lang="en-US" dirty="0">
                <a:latin typeface="Calibri" panose="020F0502020204030204" pitchFamily="34" charset="0"/>
              </a:rPr>
              <a:t>and linked to </a:t>
            </a:r>
            <a:r>
              <a:rPr lang="en-US" dirty="0" smtClean="0">
                <a:latin typeface="Calibri" panose="020F0502020204030204" pitchFamily="34" charset="0"/>
              </a:rPr>
              <a:t>treatment (or HIV-negative people linked to prevention services), </a:t>
            </a:r>
            <a:r>
              <a:rPr lang="en-US" dirty="0">
                <a:latin typeface="Calibri" panose="020F0502020204030204" pitchFamily="34" charset="0"/>
              </a:rPr>
              <a:t>and the % of people knowing their status, rather than the absolute number of HIV tests </a:t>
            </a:r>
            <a:r>
              <a:rPr lang="en-US" dirty="0" smtClean="0">
                <a:latin typeface="Calibri" panose="020F0502020204030204" pitchFamily="34" charset="0"/>
              </a:rPr>
              <a:t>conducted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Selecting more cost-effective (loosely used) </a:t>
            </a:r>
            <a:r>
              <a:rPr lang="en-US" dirty="0" smtClean="0">
                <a:latin typeface="Calibri" panose="020F0502020204030204" pitchFamily="34" charset="0"/>
              </a:rPr>
              <a:t>strategy will </a:t>
            </a:r>
            <a:r>
              <a:rPr lang="en-US" dirty="0">
                <a:latin typeface="Calibri" panose="020F0502020204030204" pitchFamily="34" charset="0"/>
              </a:rPr>
              <a:t>result in a much lower total </a:t>
            </a:r>
            <a:r>
              <a:rPr lang="en-US" dirty="0" smtClean="0">
                <a:latin typeface="Calibri" panose="020F0502020204030204" pitchFamily="34" charset="0"/>
              </a:rPr>
              <a:t>cost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Key populations and high-prevalence groups should be prioritized, but due to smaller population sizes it likely will not be possible to reach targets </a:t>
            </a:r>
            <a:r>
              <a:rPr lang="en-US" dirty="0" smtClean="0">
                <a:latin typeface="Calibri" panose="020F0502020204030204" pitchFamily="34" charset="0"/>
              </a:rPr>
              <a:t>and epidemiological control through </a:t>
            </a:r>
            <a:r>
              <a:rPr lang="en-US" dirty="0">
                <a:latin typeface="Calibri" panose="020F0502020204030204" pitchFamily="34" charset="0"/>
              </a:rPr>
              <a:t>prioritizing these groups </a:t>
            </a:r>
            <a:r>
              <a:rPr lang="en-US" dirty="0" smtClean="0">
                <a:latin typeface="Calibri" panose="020F0502020204030204" pitchFamily="34" charset="0"/>
              </a:rPr>
              <a:t>alone generalized epidemics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While cost-effectiveness should drive the development of the strategy, there may be other considerations such as equity and access, that might affect program </a:t>
            </a:r>
            <a:r>
              <a:rPr lang="en-US" dirty="0" smtClean="0">
                <a:latin typeface="Calibri" panose="020F0502020204030204" pitchFamily="34" charset="0"/>
              </a:rPr>
              <a:t>decisions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0" y="0"/>
            <a:ext cx="9144000" cy="100584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7475" defTabSz="457200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Overview of the exercise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467290"/>
            <a:ext cx="671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Update the ‘proposed coverage’ to design your testing strategy</a:t>
            </a:r>
            <a:endParaRPr lang="en-US" sz="2000" i="1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7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0" y="0"/>
            <a:ext cx="9144000" cy="100584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7475" defTabSz="457200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Overview of the outputs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6752" y="1295400"/>
            <a:ext cx="7772400" cy="5105400"/>
            <a:chOff x="591909" y="1274949"/>
            <a:chExt cx="5551717" cy="3735163"/>
          </a:xfrm>
        </p:grpSpPr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35434753"/>
                </p:ext>
              </p:extLst>
            </p:nvPr>
          </p:nvGraphicFramePr>
          <p:xfrm>
            <a:off x="591909" y="1274949"/>
            <a:ext cx="5551717" cy="3735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3"/>
            <p:cNvSpPr txBox="1"/>
            <p:nvPr/>
          </p:nvSpPr>
          <p:spPr>
            <a:xfrm>
              <a:off x="2267856" y="2002972"/>
              <a:ext cx="634092" cy="28575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2E6AEBA-A570-4B62-80A3-0A122F7D6A35}" type="TxLink">
                <a:rPr lang="en-US" sz="1800" b="1" i="0" u="none" strike="noStrike">
                  <a:solidFill>
                    <a:srgbClr val="FF0000"/>
                  </a:solidFill>
                  <a:latin typeface="Calibri" panose="020F0502020204030204" pitchFamily="34" charset="0"/>
                </a:rPr>
                <a:pPr/>
                <a:t>8.27%</a:t>
              </a:fld>
              <a:endParaRPr lang="en-US" sz="18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4"/>
            <p:cNvSpPr txBox="1"/>
            <p:nvPr/>
          </p:nvSpPr>
          <p:spPr>
            <a:xfrm>
              <a:off x="2295070" y="2247903"/>
              <a:ext cx="459375" cy="2702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solidFill>
                    <a:srgbClr val="FF0000"/>
                  </a:solidFill>
                  <a:latin typeface="Calibri" panose="020F0502020204030204" pitchFamily="34" charset="0"/>
                </a:rPr>
                <a:t>HIV+</a:t>
              </a:r>
            </a:p>
          </p:txBody>
        </p:sp>
        <p:sp>
          <p:nvSpPr>
            <p:cNvPr id="18" name="TextBox 5"/>
            <p:cNvSpPr txBox="1"/>
            <p:nvPr/>
          </p:nvSpPr>
          <p:spPr>
            <a:xfrm>
              <a:off x="3236175" y="1997530"/>
              <a:ext cx="895354" cy="29663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B21B654-D2A1-4B9E-A7E4-A89C1CBB1B8E}" type="TxLink">
                <a:rPr lang="en-US" sz="1800" b="1" i="0" u="none" strike="noStrike">
                  <a:solidFill>
                    <a:srgbClr val="FF0000"/>
                  </a:solidFill>
                  <a:latin typeface="Calibri" panose="020F0502020204030204" pitchFamily="34" charset="0"/>
                </a:rPr>
                <a:pPr/>
                <a:t>10.47%</a:t>
              </a:fld>
              <a:endParaRPr lang="en-US" sz="24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3358640" y="2247903"/>
              <a:ext cx="459375" cy="27020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HIV+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0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0" y="0"/>
            <a:ext cx="9144000" cy="100584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7475" defTabSz="457200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Overview of the outputs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1" y="1302062"/>
            <a:ext cx="8001000" cy="5257800"/>
            <a:chOff x="1973579" y="1660069"/>
            <a:chExt cx="5568046" cy="3446692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70399525"/>
                </p:ext>
              </p:extLst>
            </p:nvPr>
          </p:nvGraphicFramePr>
          <p:xfrm>
            <a:off x="1973579" y="1660069"/>
            <a:ext cx="5568046" cy="34466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7"/>
            <p:cNvSpPr txBox="1"/>
            <p:nvPr/>
          </p:nvSpPr>
          <p:spPr>
            <a:xfrm>
              <a:off x="6221965" y="2651278"/>
              <a:ext cx="722539" cy="27214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A7A3BB5-88C4-48D6-94F9-259A3A4DD194}" type="TxLink">
                <a:rPr lang="en-US" sz="1800" b="1" i="0" u="none" strike="noStrike">
                  <a:solidFill>
                    <a:srgbClr val="FF0000"/>
                  </a:solidFill>
                  <a:latin typeface="Calibri" panose="020F0502020204030204" pitchFamily="34" charset="0"/>
                </a:rPr>
                <a:pPr/>
                <a:t>$65.50</a:t>
              </a:fld>
              <a:endParaRPr lang="en-US" sz="24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6067525" y="2820873"/>
              <a:ext cx="1031420" cy="383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Per HIV+</a:t>
              </a:r>
              <a:r>
                <a:rPr lang="en-US" sz="1600" baseline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 identified</a:t>
              </a:r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6230811" y="3345240"/>
              <a:ext cx="704848" cy="2612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EBBE6C8-4A1F-4B84-9E90-1DBC35D10B45}" type="TxLink">
                <a:rPr lang="en-US" sz="1800" b="1" i="0" u="none" strike="noStrike">
                  <a:solidFill>
                    <a:srgbClr val="FF0000"/>
                  </a:solidFill>
                  <a:latin typeface="Calibri" panose="020F0502020204030204" pitchFamily="34" charset="0"/>
                </a:rPr>
                <a:pPr/>
                <a:t>$56.30</a:t>
              </a:fld>
              <a:endParaRPr lang="en-US" sz="32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067525" y="3520202"/>
              <a:ext cx="1031420" cy="38334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</a:rPr>
                <a:t>Per HIV+</a:t>
              </a:r>
              <a:r>
                <a:rPr lang="en-US" sz="1600" baseline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 identified</a:t>
              </a:r>
              <a:endParaRPr lang="en-US" sz="16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1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0" y="0"/>
            <a:ext cx="9144000" cy="100584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17475" defTabSz="457200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Instructions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1524000"/>
            <a:ext cx="4367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Break </a:t>
            </a:r>
            <a:r>
              <a:rPr lang="en-US" sz="2000" smtClean="0">
                <a:latin typeface="Calibri" panose="020F0502020204030204" pitchFamily="34" charset="0"/>
              </a:rPr>
              <a:t>into groups </a:t>
            </a:r>
            <a:r>
              <a:rPr lang="en-US" sz="2000" dirty="0" smtClean="0">
                <a:latin typeface="Calibri" panose="020F0502020204030204" pitchFamily="34" charset="0"/>
              </a:rPr>
              <a:t>of roughly equal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146300"/>
            <a:ext cx="72508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Each group will be assigned one scenario in either a low prevalence or a high prevalence settings </a:t>
            </a:r>
          </a:p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The objective will be to design a strategy that satisfies the criteria listed below: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Minimize cost to identify 90% of PLHIV (First 90)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Minimize cost to identify 50% of PLHIV (current allocation)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Maximize </a:t>
            </a:r>
            <a:r>
              <a:rPr lang="en-US" sz="2000" dirty="0">
                <a:latin typeface="Calibri" panose="020F0502020204030204" pitchFamily="34" charset="0"/>
              </a:rPr>
              <a:t>number of people tested for HIV within the current </a:t>
            </a:r>
            <a:r>
              <a:rPr lang="en-US" sz="2000" dirty="0" smtClean="0">
                <a:latin typeface="Calibri" panose="020F0502020204030204" pitchFamily="34" charset="0"/>
              </a:rPr>
              <a:t>budget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Maximize </a:t>
            </a:r>
            <a:r>
              <a:rPr lang="en-US" sz="2000" dirty="0">
                <a:latin typeface="Calibri" panose="020F0502020204030204" pitchFamily="34" charset="0"/>
              </a:rPr>
              <a:t>number of PLHIV identified within the current </a:t>
            </a:r>
            <a:r>
              <a:rPr lang="en-US" sz="2000" dirty="0" smtClean="0">
                <a:latin typeface="Calibri" panose="020F0502020204030204" pitchFamily="34" charset="0"/>
              </a:rPr>
              <a:t>budget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749300" y="1524000"/>
            <a:ext cx="457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700" y="5791200"/>
            <a:ext cx="7288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Each group will have 10 minutes to complete the exercise and then report back to the full group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749300" y="5916543"/>
            <a:ext cx="457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49300" y="2286000"/>
            <a:ext cx="457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49300" y="3200400"/>
            <a:ext cx="457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101900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120650" indent="-1588" eaLnBrk="0" fontAlgn="auto" hangingPunct="0">
              <a:spcAft>
                <a:spcPts val="0"/>
              </a:spcAft>
            </a:pPr>
            <a:r>
              <a:rPr lang="en-US" kern="1200" dirty="0" smtClean="0">
                <a:solidFill>
                  <a:prstClr val="white"/>
                </a:solidFill>
                <a:latin typeface="Calibri"/>
                <a:ea typeface="ＭＳ Ｐゴシック"/>
                <a:cs typeface="Calibri"/>
              </a:rPr>
              <a:t>Report back</a:t>
            </a:r>
            <a:endParaRPr lang="en-US" kern="1200" dirty="0">
              <a:solidFill>
                <a:prstClr val="white"/>
              </a:solidFill>
              <a:latin typeface="Calibri"/>
              <a:ea typeface="ＭＳ Ｐゴシック"/>
              <a:cs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169455"/>
              </p:ext>
            </p:extLst>
          </p:nvPr>
        </p:nvGraphicFramePr>
        <p:xfrm>
          <a:off x="152400" y="1295400"/>
          <a:ext cx="4014108" cy="355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414194"/>
              </p:ext>
            </p:extLst>
          </p:nvPr>
        </p:nvGraphicFramePr>
        <p:xfrm>
          <a:off x="4248149" y="3101066"/>
          <a:ext cx="4748895" cy="352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1254579" y="2102303"/>
            <a:ext cx="639535" cy="28575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6AEBA-A570-4B62-80A3-0A122F7D6A35}" type="TxLink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7.36%</a:t>
            </a:fld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281793" y="2347233"/>
            <a:ext cx="541367" cy="3114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HIV+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182585" y="2091419"/>
            <a:ext cx="639535" cy="28575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1B654-D2A1-4B9E-A7E4-A89C1CBB1B8E}" type="TxLink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8.47%</a:t>
            </a:fld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209799" y="2336349"/>
            <a:ext cx="541367" cy="31149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HIV+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7017205" y="4112080"/>
            <a:ext cx="727982" cy="25853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A3BB5-88C4-48D6-94F9-259A3A4DD194}" type="TxLink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$82.11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851200" y="4305299"/>
            <a:ext cx="1031420" cy="4680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HIV+ identified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7941132" y="4838698"/>
            <a:ext cx="715734" cy="266702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BE6C8-4A1F-4B84-9E90-1DBC35D10B45}" type="TxLink"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$64.33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7803702" y="5029200"/>
            <a:ext cx="1031420" cy="4680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HIV+ identified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040076"/>
            <a:ext cx="4131132" cy="1589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Describe your testing program.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What was you strategy for designing the testing program?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219199"/>
            <a:ext cx="3959680" cy="18287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What </a:t>
            </a:r>
            <a:r>
              <a:rPr lang="en-US" dirty="0">
                <a:latin typeface="Calibri" panose="020F0502020204030204" pitchFamily="34" charset="0"/>
              </a:rPr>
              <a:t>criteria did you use to select testing coverage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What programmatic considerations did you take into account?</a:t>
            </a:r>
          </a:p>
        </p:txBody>
      </p:sp>
    </p:spTree>
    <p:extLst>
      <p:ext uri="{BB962C8B-B14F-4D97-AF65-F5344CB8AC3E}">
        <p14:creationId xmlns:p14="http://schemas.microsoft.com/office/powerpoint/2010/main" val="30070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jz_T_mE0WAOpKjG5jZa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Riug2YTU.Nle9AIiE.L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c6Mn5p6UWnPbyelW76K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2ljwpTwk6D.sJctQde0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XKIXOhL0yTHhYC_hCri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akJr6mRkWDBsVTb14N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yuJds8ukWIk8wjsidGh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Saa7dU6EOhwHd451fE7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UoSOOEDE6LFMn7.4af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02O.hrakO.83uIw2g8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gx2Z5570GfrWm29yA8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gB1UZbF02xOrtZ0K9P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.6ZHD34UkCFfy9dXT0N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bvKNX2bUiDw16FaQftl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hmdPAHtk.8OhZVdmEv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XZ4mKouUO.Kbr9EIFv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ZWzyEMjUeN7E9HHplPC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Ti4KIzcUSFuT1RvfJit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y.D_9KKEqpW0vxGUUo0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2iJlH8B0SCDbtvaca9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7Mr8_r3kWdPDNdmANms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Z1Ap2N9U.B_yRWHl0x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8.Scl0o0aoJ0ljKbGJ_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SpuQ2fmUyfz19JN0hg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SZXjUg2Uqrx3XZA0vP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C2uEt3UECD2MQKvA_LR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Sz9ow670y6Dv1GwJGn.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SL.H2t8UG2t4QWCNWPI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hYmr1H8kSA0HRjEO1r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rtEwL2HUi4SJ4JwhNx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73yM9l.kyTkK54MBAbu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l6AlwmD02tZHqimXS7I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ieHr02m0mKbOmfwSyy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9tl9EX302wllevQm3R1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FRRj5QLUW5Bu9w7.4T8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9XnnwRgzk.X16_LCSFZj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okJEA2nke6mmdPsBPA1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8ihmSVmgUeDOuq6f3mxN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IvplHuokuWCtj.UQ9G1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Presentation &amp;Title:"/>
  <p:tag name="FILL" val="true"/>
  <p:tag name="OPTIONAL" val="false"/>
  <p:tag name="NAME" val="Presentation Title"/>
  <p:tag name="HEIGHT" val="1"/>
  <p:tag name="INDENTED" val="false"/>
  <p:tag name="CAPTION HEIGH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BrUkkna06MIla8Q0Zbo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qqxsuJ7UyXru3hjQkr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vukEkn0kSqNl80UXQuU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EcMfZMk0Sw3NYAECh_F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yE.HkfAESAd7xBcvnhJ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I 2-smaller fo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MAL powerpoint template">
  <a:themeElements>
    <a:clrScheme name="">
      <a:dk1>
        <a:srgbClr val="000000"/>
      </a:dk1>
      <a:lt1>
        <a:srgbClr val="FFFFFF"/>
      </a:lt1>
      <a:dk2>
        <a:srgbClr val="284A8C"/>
      </a:dk2>
      <a:lt2>
        <a:srgbClr val="B2B2B2"/>
      </a:lt2>
      <a:accent1>
        <a:srgbClr val="C3C3EB"/>
      </a:accent1>
      <a:accent2>
        <a:srgbClr val="C0D192"/>
      </a:accent2>
      <a:accent3>
        <a:srgbClr val="FFFFFF"/>
      </a:accent3>
      <a:accent4>
        <a:srgbClr val="000000"/>
      </a:accent4>
      <a:accent5>
        <a:srgbClr val="DEDEF3"/>
      </a:accent5>
      <a:accent6>
        <a:srgbClr val="AEBD84"/>
      </a:accent6>
      <a:hlink>
        <a:srgbClr val="788DCC"/>
      </a:hlink>
      <a:folHlink>
        <a:srgbClr val="BF071A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9440" tIns="49721" rIns="99440" bIns="49721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9440" tIns="49721" rIns="99440" bIns="49721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231775" indent="-231775">
          <a:buFont typeface="Arial" pitchFamily="34" charset="0"/>
          <a:buChar char="•"/>
          <a:defRPr sz="2400" dirty="0" err="1" smtClean="0">
            <a:latin typeface="Calibri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284A8C"/>
        </a:dk2>
        <a:lt2>
          <a:srgbClr val="808080"/>
        </a:lt2>
        <a:accent1>
          <a:srgbClr val="E2EED1"/>
        </a:accent1>
        <a:accent2>
          <a:srgbClr val="BF071A"/>
        </a:accent2>
        <a:accent3>
          <a:srgbClr val="FFFFFF"/>
        </a:accent3>
        <a:accent4>
          <a:srgbClr val="000000"/>
        </a:accent4>
        <a:accent5>
          <a:srgbClr val="EEF5E5"/>
        </a:accent5>
        <a:accent6>
          <a:srgbClr val="AD0616"/>
        </a:accent6>
        <a:hlink>
          <a:srgbClr val="788DCC"/>
        </a:hlink>
        <a:folHlink>
          <a:srgbClr val="D7B6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14791</TotalTime>
  <Words>412</Words>
  <Application>Microsoft Office PowerPoint</Application>
  <PresentationFormat>On-screen Show (4:3)</PresentationFormat>
  <Paragraphs>70</Paragraphs>
  <Slides>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CHAI 2-smaller font</vt:lpstr>
      <vt:lpstr>GMAL powerpoint template</vt:lpstr>
      <vt:lpstr>think-cell Slide</vt:lpstr>
      <vt:lpstr>Chart</vt:lpstr>
      <vt:lpstr>PowerPoint Presentation</vt:lpstr>
      <vt:lpstr>Simulation objectives</vt:lpstr>
      <vt:lpstr>PowerPoint Presentation</vt:lpstr>
      <vt:lpstr>PowerPoint Presentation</vt:lpstr>
      <vt:lpstr>PowerPoint Presentation</vt:lpstr>
      <vt:lpstr>PowerPoint Presentation</vt:lpstr>
      <vt:lpstr>Report back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Pollak</dc:creator>
  <cp:lastModifiedBy>Seth McGovern</cp:lastModifiedBy>
  <cp:revision>1150</cp:revision>
  <dcterms:created xsi:type="dcterms:W3CDTF">2017-04-12T16:52:10Z</dcterms:created>
  <dcterms:modified xsi:type="dcterms:W3CDTF">2018-07-25T10:00:06Z</dcterms:modified>
</cp:coreProperties>
</file>